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7" r:id="rId2"/>
    <p:sldId id="256" r:id="rId3"/>
    <p:sldId id="258" r:id="rId4"/>
    <p:sldId id="263" r:id="rId5"/>
    <p:sldId id="259" r:id="rId6"/>
    <p:sldId id="264" r:id="rId7"/>
    <p:sldId id="265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2017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85000"/>
                      <a:satMod val="130000"/>
                    </a:schemeClr>
                  </a:gs>
                  <a:gs pos="34000">
                    <a:schemeClr val="accent1">
                      <a:shade val="87000"/>
                      <a:satMod val="125000"/>
                    </a:schemeClr>
                  </a:gs>
                  <a:gs pos="70000">
                    <a:schemeClr val="accent1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1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85000"/>
                      <a:satMod val="130000"/>
                    </a:schemeClr>
                  </a:gs>
                  <a:gs pos="34000">
                    <a:schemeClr val="accent2">
                      <a:shade val="87000"/>
                      <a:satMod val="125000"/>
                    </a:schemeClr>
                  </a:gs>
                  <a:gs pos="70000">
                    <a:schemeClr val="accent2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2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Con Conv.</c:v>
                </c:pt>
                <c:pt idx="1">
                  <c:v>Sin Conv.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83</c:v>
                </c:pt>
                <c:pt idx="1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2016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85000"/>
                      <a:satMod val="130000"/>
                    </a:schemeClr>
                  </a:gs>
                  <a:gs pos="34000">
                    <a:schemeClr val="accent1">
                      <a:shade val="87000"/>
                      <a:satMod val="125000"/>
                    </a:schemeClr>
                  </a:gs>
                  <a:gs pos="70000">
                    <a:schemeClr val="accent1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1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85000"/>
                      <a:satMod val="130000"/>
                    </a:schemeClr>
                  </a:gs>
                  <a:gs pos="34000">
                    <a:schemeClr val="accent2">
                      <a:shade val="87000"/>
                      <a:satMod val="125000"/>
                    </a:schemeClr>
                  </a:gs>
                  <a:gs pos="70000">
                    <a:schemeClr val="accent2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2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s-ES"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Con Conv.</c:v>
                </c:pt>
                <c:pt idx="1">
                  <c:v>Sin Conv.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59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8FFA-4E76-4DD3-9471-EC936973715E}" type="datetimeFigureOut">
              <a:rPr lang="es-ES" smtClean="0"/>
              <a:t>23/11/2017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DCA8-22C7-4C9A-80EF-99A696996B2B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84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8FFA-4E76-4DD3-9471-EC936973715E}" type="datetimeFigureOut">
              <a:rPr lang="es-ES" smtClean="0"/>
              <a:t>23/11/2017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DCA8-22C7-4C9A-80EF-99A696996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206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8FFA-4E76-4DD3-9471-EC936973715E}" type="datetimeFigureOut">
              <a:rPr lang="es-ES" smtClean="0"/>
              <a:t>23/11/2017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DCA8-22C7-4C9A-80EF-99A696996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850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8FFA-4E76-4DD3-9471-EC936973715E}" type="datetimeFigureOut">
              <a:rPr lang="es-ES" smtClean="0"/>
              <a:t>23/11/2017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DCA8-22C7-4C9A-80EF-99A696996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278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8FFA-4E76-4DD3-9471-EC936973715E}" type="datetimeFigureOut">
              <a:rPr lang="es-ES" smtClean="0"/>
              <a:t>23/11/2017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DCA8-22C7-4C9A-80EF-99A696996B2B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61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8FFA-4E76-4DD3-9471-EC936973715E}" type="datetimeFigureOut">
              <a:rPr lang="es-ES" smtClean="0"/>
              <a:t>23/11/2017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DCA8-22C7-4C9A-80EF-99A696996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427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8FFA-4E76-4DD3-9471-EC936973715E}" type="datetimeFigureOut">
              <a:rPr lang="es-ES" smtClean="0"/>
              <a:t>23/11/2017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DCA8-22C7-4C9A-80EF-99A696996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79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8FFA-4E76-4DD3-9471-EC936973715E}" type="datetimeFigureOut">
              <a:rPr lang="es-ES" smtClean="0"/>
              <a:t>23/11/2017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DCA8-22C7-4C9A-80EF-99A696996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9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8FFA-4E76-4DD3-9471-EC936973715E}" type="datetimeFigureOut">
              <a:rPr lang="es-ES" smtClean="0"/>
              <a:t>23/11/2017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DCA8-22C7-4C9A-80EF-99A696996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765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6958FFA-4E76-4DD3-9471-EC936973715E}" type="datetimeFigureOut">
              <a:rPr lang="es-ES" smtClean="0"/>
              <a:t>23/11/2017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91DCA8-22C7-4C9A-80EF-99A696996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994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8FFA-4E76-4DD3-9471-EC936973715E}" type="datetimeFigureOut">
              <a:rPr lang="es-ES" smtClean="0"/>
              <a:t>23/11/2017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DCA8-22C7-4C9A-80EF-99A696996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00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6958FFA-4E76-4DD3-9471-EC936973715E}" type="datetimeFigureOut">
              <a:rPr lang="es-ES" smtClean="0"/>
              <a:t>23/11/2017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791DCA8-22C7-4C9A-80EF-99A696996B2B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37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207568" y="2575384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s-CL" sz="2800" dirty="0"/>
              <a:t>Prácticas Pedagógicas en la</a:t>
            </a:r>
            <a:br>
              <a:rPr lang="es-CL" sz="2800" dirty="0"/>
            </a:br>
            <a:r>
              <a:rPr lang="es-CL" sz="2800" dirty="0"/>
              <a:t> Formación Inicial Docente</a:t>
            </a:r>
          </a:p>
        </p:txBody>
      </p:sp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>
          <a:xfrm>
            <a:off x="2207568" y="4603225"/>
            <a:ext cx="7772400" cy="1224136"/>
          </a:xfrm>
        </p:spPr>
        <p:txBody>
          <a:bodyPr>
            <a:normAutofit/>
          </a:bodyPr>
          <a:lstStyle/>
          <a:p>
            <a:pPr algn="ctr"/>
            <a:r>
              <a:rPr lang="es-CL" sz="1800" dirty="0">
                <a:solidFill>
                  <a:schemeClr val="tx1"/>
                </a:solidFill>
              </a:rPr>
              <a:t>Convenio Marco MAG1502</a:t>
            </a:r>
          </a:p>
          <a:p>
            <a:pPr algn="ctr"/>
            <a:r>
              <a:rPr lang="es-CL" sz="1800" dirty="0">
                <a:solidFill>
                  <a:schemeClr val="tx1"/>
                </a:solidFill>
              </a:rPr>
              <a:t>Patricia Guerrero – Grisel Valdés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4" r="18524"/>
          <a:stretch/>
        </p:blipFill>
        <p:spPr>
          <a:xfrm>
            <a:off x="0" y="0"/>
            <a:ext cx="5641145" cy="2926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7694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28048"/>
          </a:xfrm>
        </p:spPr>
        <p:txBody>
          <a:bodyPr/>
          <a:lstStyle/>
          <a:p>
            <a:r>
              <a:rPr lang="es-ES" dirty="0" smtClean="0"/>
              <a:t>Convenios vigentes</a:t>
            </a:r>
            <a:endParaRPr lang="es-ES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94966"/>
              </p:ext>
            </p:extLst>
          </p:nvPr>
        </p:nvGraphicFramePr>
        <p:xfrm>
          <a:off x="641446" y="1214651"/>
          <a:ext cx="10500584" cy="4918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557"/>
                <a:gridCol w="4690735"/>
                <a:gridCol w="2625146"/>
                <a:gridCol w="2625146"/>
              </a:tblGrid>
              <a:tr h="382137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Nº</a:t>
                      </a:r>
                      <a:endParaRPr lang="es-ES" sz="1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Establecimiento</a:t>
                      </a:r>
                      <a:endParaRPr lang="es-ES" sz="1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Nº Convenio</a:t>
                      </a:r>
                      <a:endParaRPr lang="es-ES" sz="1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Año</a:t>
                      </a:r>
                      <a:endParaRPr lang="es-ES" sz="1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 smtClean="0"/>
                        <a:t>Liceo </a:t>
                      </a:r>
                      <a:r>
                        <a:rPr lang="es-ES" sz="1400" dirty="0" err="1" smtClean="0"/>
                        <a:t>Nobelius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048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2005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 smtClean="0"/>
                        <a:t>Liceo</a:t>
                      </a:r>
                      <a:r>
                        <a:rPr lang="es-ES" sz="1400" baseline="0" dirty="0" smtClean="0"/>
                        <a:t> Sara Braun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011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2007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3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 smtClean="0"/>
                        <a:t>Liceo</a:t>
                      </a:r>
                      <a:r>
                        <a:rPr lang="es-ES" sz="1400" baseline="0" dirty="0" smtClean="0"/>
                        <a:t> San José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061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2009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4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 smtClean="0"/>
                        <a:t>Liceo</a:t>
                      </a:r>
                      <a:r>
                        <a:rPr lang="es-ES" sz="1400" baseline="0" dirty="0" smtClean="0"/>
                        <a:t> María Auxiliadora (Porvenir)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074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2009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5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 smtClean="0"/>
                        <a:t>Colegio Alemán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131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2009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6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 err="1" smtClean="0"/>
                        <a:t>Cormunat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160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2009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7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 smtClean="0"/>
                        <a:t>Liceo María Auxiliadora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129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2009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8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 smtClean="0"/>
                        <a:t>Liceo Industrial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033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2010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9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 smtClean="0"/>
                        <a:t>Liceo Don Bosco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113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2012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10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 err="1" smtClean="0"/>
                        <a:t>Cormupa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136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2012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11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 smtClean="0"/>
                        <a:t>JUNJI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068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2014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12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 smtClean="0"/>
                        <a:t>INSUCO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121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2014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s-E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s-E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orporación 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es-E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rehabilitación Club de Leones 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Cruz del Sur</a:t>
                      </a:r>
                      <a:endParaRPr lang="es-E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137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2015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14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 smtClean="0"/>
                        <a:t>INTEGRA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040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2015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72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15393" y="2306471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Distribución de estudiantes en los </a:t>
            </a:r>
            <a:br>
              <a:rPr lang="es-ES" dirty="0" smtClean="0"/>
            </a:br>
            <a:r>
              <a:rPr lang="es-ES" dirty="0" smtClean="0"/>
              <a:t>Centros de Práctica </a:t>
            </a:r>
            <a:br>
              <a:rPr lang="es-ES" dirty="0" smtClean="0"/>
            </a:br>
            <a:r>
              <a:rPr lang="es-ES" dirty="0" smtClean="0"/>
              <a:t>2016-2017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74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83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78173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Distribución Estudiantes por Dependencia </a:t>
            </a:r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379" y="1758672"/>
            <a:ext cx="8447964" cy="459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03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2784518374"/>
              </p:ext>
            </p:extLst>
          </p:nvPr>
        </p:nvGraphicFramePr>
        <p:xfrm>
          <a:off x="5988148" y="1842867"/>
          <a:ext cx="6020972" cy="4431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áfico 15"/>
          <p:cNvGraphicFramePr/>
          <p:nvPr>
            <p:extLst>
              <p:ext uri="{D42A27DB-BD31-4B8C-83A1-F6EECF244321}">
                <p14:modId xmlns:p14="http://schemas.microsoft.com/office/powerpoint/2010/main" val="1200718407"/>
              </p:ext>
            </p:extLst>
          </p:nvPr>
        </p:nvGraphicFramePr>
        <p:xfrm>
          <a:off x="211014" y="1758461"/>
          <a:ext cx="5767755" cy="4614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Distribución de estudiantes en Centros de Práctica con convenio v/s sin convenio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9478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28298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Distribución </a:t>
            </a:r>
            <a:r>
              <a:rPr lang="es-ES" dirty="0" smtClean="0"/>
              <a:t>Estudiantes por </a:t>
            </a:r>
            <a:r>
              <a:rPr lang="es-ES" dirty="0"/>
              <a:t>Dependencia </a:t>
            </a:r>
            <a:r>
              <a:rPr lang="es-ES" dirty="0" smtClean="0"/>
              <a:t>con convenio v/s sin convenio 2017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694919"/>
            <a:ext cx="10058399" cy="466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61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Distribución por Carreras con </a:t>
            </a:r>
            <a:r>
              <a:rPr lang="es-ES" dirty="0"/>
              <a:t>convenio v/s sin convenio</a:t>
            </a:r>
            <a:r>
              <a:rPr lang="es-ES" dirty="0" smtClean="0"/>
              <a:t> 2017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742" y="1993267"/>
            <a:ext cx="8147715" cy="430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77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506</TotalTime>
  <Words>141</Words>
  <Application>Microsoft Office PowerPoint</Application>
  <PresentationFormat>Panorámica</PresentationFormat>
  <Paragraphs>71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Retrospección</vt:lpstr>
      <vt:lpstr>Prácticas Pedagógicas en la  Formación Inicial Docente</vt:lpstr>
      <vt:lpstr>Convenios vigentes</vt:lpstr>
      <vt:lpstr>Distribución de estudiantes en los  Centros de Práctica  2016-2017</vt:lpstr>
      <vt:lpstr>Distribución Estudiantes por Dependencia </vt:lpstr>
      <vt:lpstr>Distribución de estudiantes en Centros de Práctica con convenio v/s sin convenio</vt:lpstr>
      <vt:lpstr>Distribución Estudiantes por Dependencia con convenio v/s sin convenio 2017</vt:lpstr>
      <vt:lpstr>Distribución por Carreras con convenio v/s sin convenio 2017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Prácticas Pedagógicas en la  Formación Inicial Docente</dc:title>
  <dc:creator>Umag1</dc:creator>
  <cp:lastModifiedBy>Grisel Valdés Romano</cp:lastModifiedBy>
  <cp:revision>42</cp:revision>
  <dcterms:created xsi:type="dcterms:W3CDTF">2017-11-20T20:00:19Z</dcterms:created>
  <dcterms:modified xsi:type="dcterms:W3CDTF">2017-11-23T20:32:10Z</dcterms:modified>
</cp:coreProperties>
</file>